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65" r:id="rId3"/>
    <p:sldId id="266" r:id="rId4"/>
    <p:sldId id="257" r:id="rId5"/>
    <p:sldId id="267" r:id="rId6"/>
    <p:sldId id="260" r:id="rId7"/>
    <p:sldId id="269" r:id="rId8"/>
    <p:sldId id="261" r:id="rId9"/>
    <p:sldId id="264" r:id="rId10"/>
    <p:sldId id="262" r:id="rId11"/>
    <p:sldId id="270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611" autoAdjust="0"/>
  </p:normalViewPr>
  <p:slideViewPr>
    <p:cSldViewPr>
      <p:cViewPr varScale="1">
        <p:scale>
          <a:sx n="47" d="100"/>
          <a:sy n="47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CDB1F-2EB0-4FB2-999C-DC1150CBD6EC}" type="datetimeFigureOut">
              <a:rPr lang="pl-PL" smtClean="0"/>
              <a:pPr/>
              <a:t>2012-09-13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2D8E1-8B61-4AD9-A206-FC5D7C623DD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err="1" smtClean="0"/>
              <a:t>Several</a:t>
            </a:r>
            <a:r>
              <a:rPr lang="pl-PL" dirty="0" smtClean="0"/>
              <a:t>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papers</a:t>
            </a:r>
            <a:r>
              <a:rPr lang="pl-PL" dirty="0" smtClean="0"/>
              <a:t> </a:t>
            </a:r>
            <a:r>
              <a:rPr lang="pl-PL" dirty="0" err="1" smtClean="0"/>
              <a:t>proposed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ac</a:t>
            </a:r>
            <a:r>
              <a:rPr lang="pl-PL" dirty="0" smtClean="0"/>
              <a:t> </a:t>
            </a:r>
            <a:r>
              <a:rPr lang="pl-PL" dirty="0" err="1" smtClean="0"/>
              <a:t>water</a:t>
            </a:r>
            <a:r>
              <a:rPr lang="pl-PL" dirty="0" smtClean="0"/>
              <a:t> </a:t>
            </a:r>
            <a:r>
              <a:rPr lang="pl-PL" dirty="0" err="1" smtClean="0"/>
              <a:t>discharge</a:t>
            </a:r>
            <a:r>
              <a:rPr lang="pl-PL" dirty="0" smtClean="0"/>
              <a:t> </a:t>
            </a:r>
            <a:r>
              <a:rPr lang="pl-PL" dirty="0" err="1" smtClean="0"/>
              <a:t>phenol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first order </a:t>
            </a:r>
            <a:r>
              <a:rPr lang="pl-PL" dirty="0" err="1" smtClean="0"/>
              <a:t>reaction</a:t>
            </a:r>
            <a:endParaRPr lang="pl-PL" dirty="0" smtClean="0"/>
          </a:p>
          <a:p>
            <a:r>
              <a:rPr lang="pl-PL" dirty="0" err="1" smtClean="0"/>
              <a:t>Aim</a:t>
            </a:r>
            <a:r>
              <a:rPr lang="pl-PL" dirty="0" smtClean="0"/>
              <a:t> of my </a:t>
            </a:r>
            <a:r>
              <a:rPr lang="pl-PL" dirty="0" err="1" smtClean="0"/>
              <a:t>work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to </a:t>
            </a:r>
            <a:r>
              <a:rPr lang="pl-PL" dirty="0" err="1" smtClean="0"/>
              <a:t>study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mechanism</a:t>
            </a:r>
            <a:r>
              <a:rPr lang="pl-PL" dirty="0" smtClean="0"/>
              <a:t> of </a:t>
            </a:r>
            <a:r>
              <a:rPr lang="pl-PL" dirty="0" err="1" smtClean="0"/>
              <a:t>methylene</a:t>
            </a:r>
            <a:r>
              <a:rPr lang="pl-PL" dirty="0" smtClean="0"/>
              <a:t> </a:t>
            </a:r>
            <a:r>
              <a:rPr lang="pl-PL" dirty="0" err="1" smtClean="0"/>
              <a:t>blue</a:t>
            </a:r>
            <a:r>
              <a:rPr lang="pl-PL" dirty="0" smtClean="0"/>
              <a:t> </a:t>
            </a:r>
            <a:r>
              <a:rPr lang="pl-PL" dirty="0" err="1" smtClean="0"/>
              <a:t>degradation</a:t>
            </a:r>
            <a:r>
              <a:rPr lang="pl-PL" dirty="0" smtClean="0"/>
              <a:t> under </a:t>
            </a:r>
            <a:r>
              <a:rPr lang="pl-PL" dirty="0" err="1" smtClean="0"/>
              <a:t>such</a:t>
            </a:r>
            <a:r>
              <a:rPr lang="pl-PL" dirty="0" smtClean="0"/>
              <a:t> </a:t>
            </a:r>
            <a:r>
              <a:rPr lang="pl-PL" dirty="0" err="1" smtClean="0"/>
              <a:t>discharge</a:t>
            </a:r>
            <a:r>
              <a:rPr lang="pl-PL" dirty="0" smtClean="0"/>
              <a:t> and </a:t>
            </a:r>
            <a:r>
              <a:rPr lang="pl-PL" dirty="0" err="1" smtClean="0"/>
              <a:t>if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influenced</a:t>
            </a:r>
            <a:r>
              <a:rPr lang="pl-PL" dirty="0" smtClean="0"/>
              <a:t> by </a:t>
            </a:r>
            <a:r>
              <a:rPr lang="pl-PL" dirty="0" err="1" smtClean="0"/>
              <a:t>reactor</a:t>
            </a:r>
            <a:r>
              <a:rPr lang="pl-PL" dirty="0" smtClean="0"/>
              <a:t> </a:t>
            </a:r>
            <a:r>
              <a:rPr lang="pl-PL" dirty="0" err="1" smtClean="0"/>
              <a:t>configuration</a:t>
            </a:r>
            <a:endParaRPr lang="pl-P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several</a:t>
            </a:r>
            <a:r>
              <a:rPr lang="pl-PL" dirty="0" smtClean="0"/>
              <a:t> </a:t>
            </a:r>
            <a:r>
              <a:rPr lang="pl-PL" dirty="0" err="1" smtClean="0"/>
              <a:t>probes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for </a:t>
            </a:r>
            <a:r>
              <a:rPr lang="pl-PL" dirty="0" err="1" smtClean="0"/>
              <a:t>studying</a:t>
            </a:r>
            <a:r>
              <a:rPr lang="pl-PL" dirty="0" smtClean="0"/>
              <a:t> </a:t>
            </a:r>
            <a:r>
              <a:rPr lang="pl-PL" dirty="0" err="1" smtClean="0"/>
              <a:t>AOTs</a:t>
            </a:r>
            <a:r>
              <a:rPr lang="pl-PL" dirty="0" smtClean="0"/>
              <a:t>. Most </a:t>
            </a:r>
            <a:r>
              <a:rPr lang="pl-PL" dirty="0" err="1" smtClean="0"/>
              <a:t>frequently</a:t>
            </a:r>
            <a:r>
              <a:rPr lang="pl-PL" dirty="0" smtClean="0"/>
              <a:t> </a:t>
            </a:r>
            <a:r>
              <a:rPr lang="pl-PL" baseline="0" dirty="0" err="1" smtClean="0"/>
              <a:t>phenol</a:t>
            </a:r>
            <a:r>
              <a:rPr lang="pl-PL" baseline="0" dirty="0" smtClean="0"/>
              <a:t> and </a:t>
            </a:r>
            <a:r>
              <a:rPr lang="pl-PL" dirty="0" err="1" smtClean="0"/>
              <a:t>Methylene</a:t>
            </a:r>
            <a:r>
              <a:rPr lang="pl-PL" dirty="0" smtClean="0"/>
              <a:t> </a:t>
            </a:r>
            <a:r>
              <a:rPr lang="pl-PL" dirty="0" err="1" smtClean="0"/>
              <a:t>blue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. So,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work</a:t>
            </a:r>
            <a:r>
              <a:rPr lang="pl-PL" baseline="0" dirty="0" smtClean="0"/>
              <a:t> as</a:t>
            </a:r>
            <a:r>
              <a:rPr lang="pl-PL" dirty="0" smtClean="0"/>
              <a:t> standard </a:t>
            </a:r>
            <a:r>
              <a:rPr lang="pl-PL" dirty="0" err="1" smtClean="0"/>
              <a:t>organic</a:t>
            </a:r>
            <a:r>
              <a:rPr lang="pl-PL" dirty="0" smtClean="0"/>
              <a:t> </a:t>
            </a:r>
            <a:r>
              <a:rPr lang="pl-PL" dirty="0" err="1" smtClean="0"/>
              <a:t>pollutants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alowing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comparison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between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different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oxidation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technologies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including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those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using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electrical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discharges</a:t>
            </a:r>
            <a:endParaRPr lang="pl-PL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err="1" smtClean="0"/>
              <a:t>Studying</a:t>
            </a:r>
            <a:r>
              <a:rPr lang="pl-PL" baseline="0" dirty="0" smtClean="0"/>
              <a:t> chemical </a:t>
            </a:r>
            <a:r>
              <a:rPr lang="pl-PL" baseline="0" dirty="0" err="1" smtClean="0"/>
              <a:t>kinetics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induced</a:t>
            </a:r>
            <a:r>
              <a:rPr lang="pl-PL" baseline="0" dirty="0" smtClean="0"/>
              <a:t> by </a:t>
            </a:r>
            <a:r>
              <a:rPr lang="pl-PL" baseline="0" dirty="0" err="1" smtClean="0"/>
              <a:t>electrical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discharges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very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important</a:t>
            </a:r>
            <a:r>
              <a:rPr lang="pl-PL" baseline="0" dirty="0" smtClean="0"/>
              <a:t> for </a:t>
            </a:r>
            <a:r>
              <a:rPr lang="pl-PL" baseline="0" dirty="0" err="1" smtClean="0"/>
              <a:t>modelling</a:t>
            </a:r>
            <a:r>
              <a:rPr lang="pl-PL" baseline="0" dirty="0" smtClean="0"/>
              <a:t>. Profesor </a:t>
            </a:r>
            <a:r>
              <a:rPr lang="pl-PL" baseline="0" dirty="0" err="1" smtClean="0"/>
              <a:t>Paradisi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told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about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on </a:t>
            </a:r>
            <a:r>
              <a:rPr lang="pl-PL" baseline="0" dirty="0" err="1" smtClean="0"/>
              <a:t>Monday</a:t>
            </a:r>
            <a:r>
              <a:rPr lang="pl-PL" baseline="0" dirty="0" smtClean="0"/>
              <a:t>.</a:t>
            </a:r>
            <a:endParaRPr lang="pl-P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Some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researchers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found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dependency</a:t>
            </a:r>
            <a:r>
              <a:rPr lang="pl-PL" baseline="0" dirty="0" smtClean="0"/>
              <a:t> of MB </a:t>
            </a:r>
            <a:r>
              <a:rPr lang="pl-PL" baseline="0" dirty="0" err="1" smtClean="0"/>
              <a:t>reaction</a:t>
            </a:r>
            <a:r>
              <a:rPr lang="pl-PL" baseline="0" dirty="0" smtClean="0"/>
              <a:t> order on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initial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concentration</a:t>
            </a:r>
            <a:r>
              <a:rPr lang="pl-PL" baseline="0" dirty="0" smtClean="0"/>
              <a:t> and of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temperature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With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work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wanted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check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if</a:t>
            </a:r>
            <a:r>
              <a:rPr lang="pl-PL" baseline="0" dirty="0" smtClean="0"/>
              <a:t> single </a:t>
            </a:r>
            <a:r>
              <a:rPr lang="pl-PL" baseline="0" dirty="0" err="1" smtClean="0"/>
              <a:t>change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reactor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configuration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also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influences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reaction</a:t>
            </a:r>
            <a:r>
              <a:rPr lang="pl-PL" baseline="0" dirty="0" smtClean="0"/>
              <a:t> order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D8E1-8B61-4AD9-A206-FC5D7C623DDC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work</a:t>
            </a:r>
            <a:r>
              <a:rPr lang="pl-PL" dirty="0" smtClean="0"/>
              <a:t> we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used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Methylene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blue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low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concentration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distilled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water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which</a:t>
            </a:r>
            <a:r>
              <a:rPr lang="pl-PL" baseline="0" dirty="0" smtClean="0"/>
              <a:t> was </a:t>
            </a:r>
            <a:r>
              <a:rPr lang="pl-PL" baseline="0" dirty="0" err="1" smtClean="0"/>
              <a:t>closed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small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reactor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Changes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MB </a:t>
            </a:r>
            <a:r>
              <a:rPr lang="pl-PL" baseline="0" dirty="0" err="1" smtClean="0"/>
              <a:t>concentration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caused</a:t>
            </a:r>
            <a:r>
              <a:rPr lang="pl-PL" baseline="0" dirty="0" smtClean="0"/>
              <a:t> by </a:t>
            </a:r>
            <a:r>
              <a:rPr lang="pl-PL" baseline="0" dirty="0" err="1" smtClean="0"/>
              <a:t>plasma</a:t>
            </a:r>
            <a:r>
              <a:rPr lang="pl-PL" baseline="0" dirty="0" smtClean="0"/>
              <a:t> was </a:t>
            </a:r>
            <a:r>
              <a:rPr lang="pl-PL" baseline="0" dirty="0" err="1" smtClean="0"/>
              <a:t>diagnosed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with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spectrometer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UV and </a:t>
            </a:r>
            <a:r>
              <a:rPr lang="pl-PL" baseline="0" dirty="0" err="1" smtClean="0"/>
              <a:t>visible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range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solution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parameters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were</a:t>
            </a:r>
            <a:r>
              <a:rPr lang="pl-PL" baseline="0" dirty="0" smtClean="0"/>
              <a:t> as </a:t>
            </a:r>
            <a:r>
              <a:rPr lang="pl-PL" baseline="0" dirty="0" err="1" smtClean="0"/>
              <a:t>fallows</a:t>
            </a:r>
            <a:r>
              <a:rPr lang="pl-PL" baseline="0" dirty="0" smtClean="0"/>
              <a:t>: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D8E1-8B61-4AD9-A206-FC5D7C623DDC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Reactor</a:t>
            </a:r>
            <a:r>
              <a:rPr lang="pl-PL" dirty="0" smtClean="0"/>
              <a:t> was </a:t>
            </a:r>
            <a:r>
              <a:rPr lang="pl-PL" dirty="0" err="1" smtClean="0"/>
              <a:t>made</a:t>
            </a:r>
            <a:r>
              <a:rPr lang="pl-PL" dirty="0" smtClean="0"/>
              <a:t> of </a:t>
            </a:r>
            <a:r>
              <a:rPr lang="pl-PL" dirty="0" err="1" smtClean="0"/>
              <a:t>plexiglass</a:t>
            </a:r>
            <a:r>
              <a:rPr lang="pl-PL" dirty="0" smtClean="0"/>
              <a:t> and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it</a:t>
            </a:r>
            <a:r>
              <a:rPr lang="pl-PL" baseline="0" dirty="0" smtClean="0"/>
              <a:t> was a cylinder of a </a:t>
            </a:r>
            <a:r>
              <a:rPr lang="pl-PL" baseline="0" dirty="0" err="1" smtClean="0"/>
              <a:t>few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centimeters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closed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from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ends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Corona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discharge</a:t>
            </a:r>
            <a:r>
              <a:rPr lang="pl-PL" baseline="0" dirty="0" smtClean="0"/>
              <a:t> was </a:t>
            </a:r>
            <a:r>
              <a:rPr lang="pl-PL" baseline="0" dirty="0" err="1" smtClean="0"/>
              <a:t>generated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air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atmospheric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pressure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between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platinum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wire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solution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surface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gap </a:t>
            </a:r>
            <a:r>
              <a:rPr lang="pl-PL" baseline="0" dirty="0" err="1" smtClean="0"/>
              <a:t>between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wire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solution</a:t>
            </a:r>
            <a:r>
              <a:rPr lang="pl-PL" baseline="0" dirty="0" smtClean="0"/>
              <a:t> was 10 </a:t>
            </a:r>
            <a:r>
              <a:rPr lang="pl-PL" baseline="0" dirty="0" err="1" smtClean="0"/>
              <a:t>mm</a:t>
            </a:r>
            <a:r>
              <a:rPr lang="pl-PL" baseline="0" dirty="0" smtClean="0"/>
              <a:t>. In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first </a:t>
            </a:r>
            <a:r>
              <a:rPr lang="pl-PL" baseline="0" dirty="0" err="1" smtClean="0"/>
              <a:t>configuration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grounded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electrode</a:t>
            </a:r>
            <a:r>
              <a:rPr lang="pl-PL" baseline="0" dirty="0" smtClean="0"/>
              <a:t> was </a:t>
            </a:r>
            <a:r>
              <a:rPr lang="pl-PL" baseline="0" dirty="0" err="1" smtClean="0"/>
              <a:t>separated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from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solution</a:t>
            </a:r>
            <a:r>
              <a:rPr lang="pl-PL" baseline="0" dirty="0" smtClean="0"/>
              <a:t> by </a:t>
            </a:r>
            <a:r>
              <a:rPr lang="pl-PL" baseline="0" dirty="0" err="1" smtClean="0"/>
              <a:t>plexiglass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barrier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whereas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scond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configuration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grounded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electrode</a:t>
            </a:r>
            <a:r>
              <a:rPr lang="pl-PL" baseline="0" dirty="0" smtClean="0"/>
              <a:t> was </a:t>
            </a:r>
            <a:r>
              <a:rPr lang="pl-PL" baseline="0" dirty="0" err="1" smtClean="0"/>
              <a:t>immersed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aquous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phase</a:t>
            </a:r>
            <a:r>
              <a:rPr lang="pl-PL" baseline="0" dirty="0" smtClean="0"/>
              <a:t>.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D8E1-8B61-4AD9-A206-FC5D7C623DDC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Corona</a:t>
            </a:r>
            <a:r>
              <a:rPr lang="pl-PL" dirty="0" smtClean="0"/>
              <a:t> </a:t>
            </a:r>
            <a:r>
              <a:rPr lang="pl-PL" dirty="0" err="1" smtClean="0"/>
              <a:t>discharge</a:t>
            </a:r>
            <a:r>
              <a:rPr lang="pl-PL" dirty="0" smtClean="0"/>
              <a:t> was </a:t>
            </a:r>
            <a:r>
              <a:rPr lang="pl-PL" dirty="0" err="1" smtClean="0"/>
              <a:t>generated</a:t>
            </a:r>
            <a:r>
              <a:rPr lang="pl-PL" dirty="0" smtClean="0"/>
              <a:t> </a:t>
            </a:r>
            <a:r>
              <a:rPr lang="pl-PL" dirty="0" err="1" smtClean="0"/>
              <a:t>using</a:t>
            </a:r>
            <a:r>
              <a:rPr lang="pl-PL" dirty="0" smtClean="0"/>
              <a:t> AC </a:t>
            </a:r>
            <a:r>
              <a:rPr lang="pl-PL" dirty="0" err="1" smtClean="0"/>
              <a:t>sinusoidal</a:t>
            </a:r>
            <a:r>
              <a:rPr lang="pl-PL" dirty="0" smtClean="0"/>
              <a:t> </a:t>
            </a:r>
            <a:r>
              <a:rPr lang="pl-PL" dirty="0" err="1" smtClean="0"/>
              <a:t>voltage</a:t>
            </a:r>
            <a:r>
              <a:rPr lang="pl-PL" dirty="0" smtClean="0"/>
              <a:t> of 28</a:t>
            </a:r>
            <a:r>
              <a:rPr lang="pl-PL" baseline="0" dirty="0" smtClean="0"/>
              <a:t> </a:t>
            </a:r>
            <a:r>
              <a:rPr lang="pl-PL" baseline="0" dirty="0" err="1" smtClean="0"/>
              <a:t>kV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frequency</a:t>
            </a:r>
            <a:r>
              <a:rPr lang="pl-PL" baseline="0" dirty="0" smtClean="0"/>
              <a:t> 6 </a:t>
            </a:r>
            <a:r>
              <a:rPr lang="pl-PL" baseline="0" dirty="0" err="1" smtClean="0"/>
              <a:t>kHz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Averaged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discharge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power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measured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from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Lissajous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curves</a:t>
            </a:r>
            <a:r>
              <a:rPr lang="pl-PL" baseline="0" dirty="0" smtClean="0"/>
              <a:t> was </a:t>
            </a:r>
            <a:r>
              <a:rPr lang="pl-PL" baseline="0" dirty="0" err="1" smtClean="0"/>
              <a:t>about</a:t>
            </a:r>
            <a:r>
              <a:rPr lang="pl-PL" baseline="0" dirty="0" smtClean="0"/>
              <a:t> 2.2 W and was </a:t>
            </a:r>
            <a:r>
              <a:rPr lang="pl-PL" baseline="0" dirty="0" err="1" smtClean="0"/>
              <a:t>kept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constant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both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reactor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configurations</a:t>
            </a:r>
            <a:r>
              <a:rPr lang="pl-PL" baseline="0" dirty="0" smtClean="0"/>
              <a:t>.</a:t>
            </a:r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D8E1-8B61-4AD9-A206-FC5D7C623DDC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for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spite of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keeping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concentration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discharge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same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Methylene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oxidized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reactors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reactor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grounded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electrode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placed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sulotion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MB was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oxidized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zero-order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reaction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zero-order reactions were also observed in gliding discharge reactors as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first kinetic step for concentrated solutions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{Prof.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Brisset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grounded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electrode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separated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dielectric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barrier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MB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oxidation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first-order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kinetics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So,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reactor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configurations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caused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serious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chemical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kinetics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concerning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oxidation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MB.</a:t>
            </a:r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D8E1-8B61-4AD9-A206-FC5D7C623DDC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my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obtained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researchers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reactors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zero-order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reaction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rather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exeption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Mostly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first-order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kinetics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observed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Benetoli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reaction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constant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I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starting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MB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concentration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reactor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needle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electrode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instead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On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obtained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Magureanu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one order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reaction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constants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not much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concentrations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And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Prof.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Paradisi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studynig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phenol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oxidation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kinetics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same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reactor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configuration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D8E1-8B61-4AD9-A206-FC5D7C623DDC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by-products of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Methylene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oxidation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not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aim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my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I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recorded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by-products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measuring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absorption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spectra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UV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absorbance peak of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methylene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blue at 665 nm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295 (?)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nm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60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minutes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discharge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same time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peak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205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nm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appeared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growing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evidence of formation of colourless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methylene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blue processing by-products.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D8E1-8B61-4AD9-A206-FC5D7C623DDC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</a:t>
            </a:r>
            <a:r>
              <a:rPr lang="pl-PL" baseline="0" dirty="0" smtClean="0"/>
              <a:t> was not </a:t>
            </a:r>
            <a:r>
              <a:rPr lang="pl-PL" baseline="0" dirty="0" err="1" smtClean="0"/>
              <a:t>able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identify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those</a:t>
            </a:r>
            <a:r>
              <a:rPr lang="pl-PL" baseline="0" dirty="0" smtClean="0"/>
              <a:t> by-products but </a:t>
            </a:r>
            <a:r>
              <a:rPr lang="pl-PL" baseline="0" dirty="0" err="1" smtClean="0"/>
              <a:t>accoridng</a:t>
            </a:r>
            <a:r>
              <a:rPr lang="pl-PL" baseline="0" dirty="0" smtClean="0"/>
              <a:t> to Huang </a:t>
            </a:r>
            <a:r>
              <a:rPr lang="pl-PL" baseline="0" dirty="0" err="1" smtClean="0"/>
              <a:t>they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may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like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shown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scheme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they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colourless</a:t>
            </a:r>
            <a:r>
              <a:rPr lang="pl-PL" baseline="0" dirty="0" smtClean="0"/>
              <a:t>. Since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corona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discharge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generated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humid</a:t>
            </a:r>
            <a:r>
              <a:rPr lang="pl-PL" baseline="0" dirty="0" smtClean="0"/>
              <a:t> air and </a:t>
            </a:r>
            <a:r>
              <a:rPr lang="pl-PL" baseline="0" dirty="0" err="1" smtClean="0"/>
              <a:t>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develops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towards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water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solution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produces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ozone</a:t>
            </a:r>
            <a:r>
              <a:rPr lang="pl-PL" baseline="0" dirty="0" smtClean="0"/>
              <a:t> and OH </a:t>
            </a:r>
            <a:r>
              <a:rPr lang="pl-PL" baseline="0" dirty="0" err="1" smtClean="0"/>
              <a:t>radicals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they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attack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Methylene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blue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molecules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positions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nitrogen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atoms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way</a:t>
            </a:r>
            <a:r>
              <a:rPr lang="pl-PL" baseline="0" dirty="0" smtClean="0"/>
              <a:t> first </a:t>
            </a:r>
            <a:r>
              <a:rPr lang="pl-PL" baseline="0" dirty="0" err="1" smtClean="0"/>
              <a:t>intermediate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product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fornaldehyde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formed</a:t>
            </a:r>
            <a:r>
              <a:rPr lang="pl-PL" baseline="0" dirty="0" smtClean="0"/>
              <a:t>. In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next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reaction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ozone</a:t>
            </a:r>
            <a:r>
              <a:rPr lang="pl-PL" baseline="0" dirty="0" smtClean="0"/>
              <a:t> and OH </a:t>
            </a:r>
            <a:r>
              <a:rPr lang="pl-PL" baseline="0" dirty="0" err="1" smtClean="0"/>
              <a:t>radicals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cause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separation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benzene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rings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Next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reactions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may</a:t>
            </a:r>
            <a:r>
              <a:rPr lang="pl-PL" baseline="0" dirty="0" smtClean="0"/>
              <a:t> run </a:t>
            </a:r>
            <a:r>
              <a:rPr lang="pl-PL" baseline="0" dirty="0" err="1" smtClean="0"/>
              <a:t>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several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pathways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Unfortunately</a:t>
            </a:r>
            <a:r>
              <a:rPr lang="pl-PL" baseline="0" dirty="0" smtClean="0"/>
              <a:t>, so far I </a:t>
            </a:r>
            <a:r>
              <a:rPr lang="pl-PL" baseline="0" dirty="0" err="1" smtClean="0"/>
              <a:t>have</a:t>
            </a:r>
            <a:r>
              <a:rPr lang="pl-PL" baseline="0" dirty="0" smtClean="0"/>
              <a:t> no proof for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mechanism</a:t>
            </a:r>
            <a:r>
              <a:rPr lang="pl-PL" baseline="0" dirty="0" smtClean="0"/>
              <a:t> of MB </a:t>
            </a:r>
            <a:r>
              <a:rPr lang="pl-PL" baseline="0" dirty="0" err="1" smtClean="0"/>
              <a:t>oxidation</a:t>
            </a:r>
            <a:r>
              <a:rPr lang="pl-PL" baseline="0" dirty="0" smtClean="0"/>
              <a:t> 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D8E1-8B61-4AD9-A206-FC5D7C623DDC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My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</a:t>
            </a:r>
            <a:r>
              <a:rPr lang="pl-PL" dirty="0" err="1" smtClean="0"/>
              <a:t>nvestigation</a:t>
            </a:r>
            <a:r>
              <a:rPr lang="pl-PL" baseline="0" dirty="0" smtClean="0"/>
              <a:t>  of t</a:t>
            </a:r>
            <a:r>
              <a:rPr lang="en-GB" dirty="0" smtClean="0"/>
              <a:t>he </a:t>
            </a:r>
            <a:r>
              <a:rPr lang="en-GB" dirty="0" err="1" smtClean="0"/>
              <a:t>decoloration</a:t>
            </a:r>
            <a:r>
              <a:rPr lang="en-GB" dirty="0" smtClean="0"/>
              <a:t> process of </a:t>
            </a:r>
            <a:r>
              <a:rPr lang="en-GB" dirty="0" err="1" smtClean="0"/>
              <a:t>methylene</a:t>
            </a:r>
            <a:r>
              <a:rPr lang="en-GB" dirty="0" smtClean="0"/>
              <a:t> blue solution in a AC corona discharge reactor </a:t>
            </a:r>
            <a:r>
              <a:rPr lang="pl-PL" dirty="0" err="1" smtClean="0"/>
              <a:t>led</a:t>
            </a:r>
            <a:r>
              <a:rPr lang="pl-PL" dirty="0" smtClean="0"/>
              <a:t> me to a </a:t>
            </a:r>
            <a:r>
              <a:rPr lang="pl-PL" dirty="0" err="1" smtClean="0"/>
              <a:t>conclusion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order of MB </a:t>
            </a:r>
            <a:r>
              <a:rPr lang="pl-PL" dirty="0" err="1" smtClean="0"/>
              <a:t>oxidation</a:t>
            </a:r>
            <a:r>
              <a:rPr lang="pl-PL" dirty="0" smtClean="0"/>
              <a:t> </a:t>
            </a:r>
            <a:r>
              <a:rPr lang="pl-PL" dirty="0" err="1" smtClean="0"/>
              <a:t>depends</a:t>
            </a:r>
            <a:r>
              <a:rPr lang="pl-PL" dirty="0" smtClean="0"/>
              <a:t> </a:t>
            </a:r>
            <a:r>
              <a:rPr lang="pl-PL" dirty="0" err="1" smtClean="0"/>
              <a:t>strongly</a:t>
            </a:r>
            <a:r>
              <a:rPr lang="pl-PL" dirty="0" smtClean="0"/>
              <a:t> on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reactor</a:t>
            </a:r>
            <a:r>
              <a:rPr lang="pl-PL" dirty="0" smtClean="0"/>
              <a:t> </a:t>
            </a:r>
            <a:r>
              <a:rPr lang="pl-PL" dirty="0" err="1" smtClean="0"/>
              <a:t>configuration</a:t>
            </a:r>
            <a:r>
              <a:rPr lang="pl-PL" dirty="0" smtClean="0"/>
              <a:t>, and not </a:t>
            </a:r>
            <a:r>
              <a:rPr lang="pl-PL" dirty="0" err="1" smtClean="0"/>
              <a:t>only</a:t>
            </a:r>
            <a:r>
              <a:rPr lang="pl-PL" baseline="0" dirty="0" smtClean="0"/>
              <a:t> on </a:t>
            </a:r>
            <a:r>
              <a:rPr lang="pl-PL" baseline="0" dirty="0" err="1" smtClean="0"/>
              <a:t>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initial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concentration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tempeature</a:t>
            </a:r>
            <a:r>
              <a:rPr lang="pl-PL" baseline="0" dirty="0" smtClean="0"/>
              <a:t> as was </a:t>
            </a:r>
            <a:r>
              <a:rPr lang="pl-PL" baseline="0" dirty="0" err="1" smtClean="0"/>
              <a:t>observed</a:t>
            </a:r>
            <a:r>
              <a:rPr lang="pl-PL" baseline="0" dirty="0" smtClean="0"/>
              <a:t> by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researchers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process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follow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either</a:t>
            </a:r>
            <a:r>
              <a:rPr lang="pl-PL" baseline="0" dirty="0" smtClean="0"/>
              <a:t> zero-order </a:t>
            </a:r>
            <a:r>
              <a:rPr lang="pl-PL" baseline="0" dirty="0" err="1" smtClean="0"/>
              <a:t>or</a:t>
            </a:r>
            <a:r>
              <a:rPr lang="pl-PL" baseline="0" dirty="0" smtClean="0"/>
              <a:t> first-order </a:t>
            </a:r>
            <a:r>
              <a:rPr lang="pl-PL" baseline="0" dirty="0" err="1" smtClean="0"/>
              <a:t>kinetics</a:t>
            </a:r>
            <a:r>
              <a:rPr lang="pl-PL" baseline="0" dirty="0" smtClean="0"/>
              <a:t>.</a:t>
            </a:r>
            <a:r>
              <a:rPr lang="en-GB" dirty="0" smtClean="0"/>
              <a:t> </a:t>
            </a:r>
            <a:r>
              <a:rPr lang="pl-PL" dirty="0" smtClean="0"/>
              <a:t>{i teraz możesz dalej </a:t>
            </a:r>
            <a:r>
              <a:rPr lang="pl-PL" smtClean="0"/>
              <a:t>czytać}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D8E1-8B61-4AD9-A206-FC5D7C623DDC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9586" y="6492875"/>
            <a:ext cx="71438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2012-09-13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2012-09-13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2012-09-13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2012-09-13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2012-09-13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2012-09-13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2012-09-13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</a:t>
            </a:r>
            <a:r>
              <a:rPr lang="pl-PL" dirty="0" err="1" smtClean="0"/>
              <a:t>dytować</a:t>
            </a:r>
            <a:r>
              <a:rPr lang="pl-PL" dirty="0" smtClean="0"/>
              <a:t> styl wzorca tytułu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2012-09-13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1285875" y="6211888"/>
            <a:ext cx="723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/>
                </a:solidFill>
                <a:latin typeface="Arial" pitchFamily="34" charset="0"/>
              </a:rPr>
              <a:t>Centre for Plasma and Laser Engineering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2"/>
                </a:solidFill>
                <a:latin typeface="Arial" pitchFamily="34" charset="0"/>
              </a:rPr>
              <a:t>The </a:t>
            </a:r>
            <a:r>
              <a:rPr lang="en-US" sz="1200" dirty="0" err="1">
                <a:solidFill>
                  <a:schemeClr val="tx2"/>
                </a:solidFill>
                <a:latin typeface="Arial" pitchFamily="34" charset="0"/>
              </a:rPr>
              <a:t>Szewalski</a:t>
            </a:r>
            <a:r>
              <a:rPr lang="en-US" sz="1200" dirty="0">
                <a:solidFill>
                  <a:schemeClr val="tx2"/>
                </a:solidFill>
                <a:latin typeface="Arial" pitchFamily="34" charset="0"/>
              </a:rPr>
              <a:t> Institute of Fluid</a:t>
            </a:r>
            <a:r>
              <a:rPr lang="pl-PL" sz="1200" dirty="0">
                <a:solidFill>
                  <a:schemeClr val="tx2"/>
                </a:solidFill>
                <a:latin typeface="Arial" pitchFamily="34" charset="0"/>
              </a:rPr>
              <a:t>-</a:t>
            </a:r>
            <a:r>
              <a:rPr lang="en-US" sz="1200" dirty="0">
                <a:solidFill>
                  <a:schemeClr val="tx2"/>
                </a:solidFill>
                <a:latin typeface="Arial" pitchFamily="34" charset="0"/>
              </a:rPr>
              <a:t>Flow Machinery</a:t>
            </a:r>
            <a:r>
              <a:rPr lang="pl-PL" sz="12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1200" dirty="0">
                <a:solidFill>
                  <a:schemeClr val="tx2"/>
                </a:solidFill>
                <a:latin typeface="Arial" pitchFamily="34" charset="0"/>
              </a:rPr>
              <a:t>Polish Academy of  Sciences</a:t>
            </a:r>
            <a:endParaRPr lang="pl-PL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Gdańsk, Poland</a:t>
            </a:r>
          </a:p>
        </p:txBody>
      </p:sp>
      <p:pic>
        <p:nvPicPr>
          <p:cNvPr id="8" name="Obraz 7" descr="Logo_IMP_1.jp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500" y="6286500"/>
            <a:ext cx="5715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0" y="6213475"/>
            <a:ext cx="9144000" cy="1588"/>
          </a:xfrm>
          <a:prstGeom prst="line">
            <a:avLst/>
          </a:prstGeom>
          <a:noFill/>
          <a:ln w="38100" cmpd="dbl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357686" y="4786322"/>
            <a:ext cx="51244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pl-PL" sz="2000" b="1" dirty="0">
                <a:cs typeface="Arial" charset="0"/>
              </a:rPr>
              <a:t>Tomasz </a:t>
            </a:r>
            <a:r>
              <a:rPr lang="pl-PL" sz="2000" b="1" dirty="0" smtClean="0">
                <a:cs typeface="Arial" charset="0"/>
              </a:rPr>
              <a:t>Izdebski</a:t>
            </a:r>
            <a:endParaRPr lang="en-US" sz="2000" b="1" dirty="0" smtClean="0"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en-US" sz="2000" b="1" dirty="0" err="1" smtClean="0">
                <a:cs typeface="Arial" charset="0"/>
              </a:rPr>
              <a:t>Mirosa</a:t>
            </a:r>
            <a:r>
              <a:rPr lang="pl-PL" sz="2000" b="1" dirty="0" smtClean="0">
                <a:cs typeface="Arial" charset="0"/>
              </a:rPr>
              <a:t>ław </a:t>
            </a:r>
            <a:r>
              <a:rPr lang="pl-PL" sz="2000" b="1" dirty="0" err="1" smtClean="0">
                <a:cs typeface="Arial" charset="0"/>
              </a:rPr>
              <a:t>Dors</a:t>
            </a:r>
            <a:endParaRPr lang="pl-PL" sz="2000" b="1" dirty="0" smtClean="0">
              <a:cs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pl-PL" sz="2000" b="1" dirty="0" smtClean="0">
                <a:cs typeface="Arial" charset="0"/>
              </a:rPr>
              <a:t>Jerzy </a:t>
            </a:r>
            <a:r>
              <a:rPr lang="pl-PL" sz="2000" b="1" dirty="0" err="1" smtClean="0">
                <a:cs typeface="Arial" charset="0"/>
              </a:rPr>
              <a:t>Mizeraczyk</a:t>
            </a:r>
            <a:endParaRPr lang="pl-PL" sz="2000" b="1" dirty="0">
              <a:cs typeface="Arial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481013" y="3163888"/>
            <a:ext cx="4857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388815" bIns="0">
            <a:spAutoFit/>
          </a:bodyPr>
          <a:lstStyle/>
          <a:p>
            <a:pPr algn="just" eaLnBrk="0" hangingPunct="0"/>
            <a:endParaRPr lang="pl-PL" b="1">
              <a:cs typeface="Arial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27000" y="1928802"/>
            <a:ext cx="90170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GB" sz="2800" b="1" cap="all" dirty="0" err="1" smtClean="0">
                <a:solidFill>
                  <a:srgbClr val="FF0000"/>
                </a:solidFill>
              </a:rPr>
              <a:t>Decoloration</a:t>
            </a:r>
            <a:r>
              <a:rPr lang="en-GB" sz="2800" b="1" cap="all" dirty="0" smtClean="0">
                <a:solidFill>
                  <a:srgbClr val="FF0000"/>
                </a:solidFill>
              </a:rPr>
              <a:t> </a:t>
            </a:r>
            <a:r>
              <a:rPr lang="en-GB" sz="2800" b="1" cap="all" dirty="0">
                <a:solidFill>
                  <a:srgbClr val="FF0000"/>
                </a:solidFill>
              </a:rPr>
              <a:t>of water contaminated by dyes using non-thermal plasma</a:t>
            </a:r>
            <a:r>
              <a:rPr lang="pl-PL" sz="2800" b="1" cap="all" dirty="0"/>
              <a:t/>
            </a:r>
            <a:br>
              <a:rPr lang="pl-PL" sz="2800" b="1" cap="all" dirty="0"/>
            </a:br>
            <a:endParaRPr lang="en-GB" sz="2800" b="1" cap="al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Conclusions</a:t>
            </a:r>
            <a:r>
              <a:rPr lang="pl-PL" b="1" dirty="0" smtClean="0">
                <a:solidFill>
                  <a:srgbClr val="0070C0"/>
                </a:solidFill>
              </a:rPr>
              <a:t/>
            </a:r>
            <a:br>
              <a:rPr lang="pl-PL" b="1" dirty="0" smtClean="0">
                <a:solidFill>
                  <a:srgbClr val="0070C0"/>
                </a:solidFill>
              </a:rPr>
            </a:b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285860"/>
            <a:ext cx="8286808" cy="4000528"/>
          </a:xfrm>
        </p:spPr>
        <p:txBody>
          <a:bodyPr>
            <a:normAutofit/>
          </a:bodyPr>
          <a:lstStyle/>
          <a:p>
            <a:pPr marL="530225" indent="-530225">
              <a:buFont typeface="Wingdings" pitchFamily="2" charset="2"/>
              <a:buChar char="Ø"/>
            </a:pPr>
            <a:endParaRPr lang="pl-PL" sz="2200" dirty="0" smtClean="0"/>
          </a:p>
          <a:p>
            <a:pPr marL="530225" indent="-530225">
              <a:buFont typeface="Wingdings" pitchFamily="2" charset="2"/>
              <a:buChar char="Ø"/>
            </a:pPr>
            <a:r>
              <a:rPr lang="pl-PL" sz="2200" dirty="0" err="1" smtClean="0"/>
              <a:t>Methylene</a:t>
            </a:r>
            <a:r>
              <a:rPr lang="pl-PL" sz="2200" dirty="0" smtClean="0"/>
              <a:t> </a:t>
            </a:r>
            <a:r>
              <a:rPr lang="pl-PL" sz="2200" dirty="0" err="1" smtClean="0"/>
              <a:t>blue</a:t>
            </a:r>
            <a:r>
              <a:rPr lang="pl-PL" sz="2200" dirty="0" smtClean="0"/>
              <a:t> (MB) </a:t>
            </a:r>
            <a:r>
              <a:rPr lang="pl-PL" sz="2200" dirty="0" err="1" smtClean="0"/>
              <a:t>decoloration</a:t>
            </a:r>
            <a:r>
              <a:rPr lang="pl-PL" sz="2200" dirty="0" smtClean="0"/>
              <a:t>/</a:t>
            </a:r>
            <a:r>
              <a:rPr lang="pl-PL" sz="2200" dirty="0" err="1" smtClean="0"/>
              <a:t>oxidation</a:t>
            </a:r>
            <a:r>
              <a:rPr lang="pl-PL" sz="2200" dirty="0" smtClean="0"/>
              <a:t> </a:t>
            </a:r>
            <a:r>
              <a:rPr lang="pl-PL" sz="2200" dirty="0" err="1" smtClean="0"/>
              <a:t>in</a:t>
            </a:r>
            <a:r>
              <a:rPr lang="pl-PL" sz="2200" dirty="0" smtClean="0"/>
              <a:t> </a:t>
            </a:r>
            <a:r>
              <a:rPr lang="pl-PL" sz="2200" dirty="0" err="1" smtClean="0"/>
              <a:t>two</a:t>
            </a:r>
            <a:r>
              <a:rPr lang="pl-PL" sz="2200" dirty="0" smtClean="0"/>
              <a:t> </a:t>
            </a:r>
            <a:r>
              <a:rPr lang="pl-PL" sz="2200" dirty="0" err="1" smtClean="0"/>
              <a:t>reactor</a:t>
            </a:r>
            <a:r>
              <a:rPr lang="pl-PL" sz="2200" dirty="0" smtClean="0"/>
              <a:t> </a:t>
            </a:r>
            <a:r>
              <a:rPr lang="pl-PL" sz="2200" dirty="0" err="1" smtClean="0"/>
              <a:t>configuration</a:t>
            </a:r>
            <a:r>
              <a:rPr lang="pl-PL" sz="2200" dirty="0" smtClean="0"/>
              <a:t> was </a:t>
            </a:r>
            <a:r>
              <a:rPr lang="pl-PL" sz="2200" dirty="0" err="1" smtClean="0"/>
              <a:t>studied</a:t>
            </a:r>
            <a:endParaRPr lang="pl-PL" sz="2200" dirty="0" smtClean="0"/>
          </a:p>
          <a:p>
            <a:pPr marL="530225" indent="-530225">
              <a:buFont typeface="Wingdings" pitchFamily="2" charset="2"/>
              <a:buChar char="Ø"/>
            </a:pPr>
            <a:r>
              <a:rPr lang="pl-PL" sz="2200" dirty="0" smtClean="0"/>
              <a:t>Order of MB </a:t>
            </a:r>
            <a:r>
              <a:rPr lang="pl-PL" sz="2200" dirty="0" err="1" smtClean="0"/>
              <a:t>oxidation</a:t>
            </a:r>
            <a:r>
              <a:rPr lang="pl-PL" sz="2200" dirty="0" smtClean="0"/>
              <a:t> </a:t>
            </a:r>
            <a:r>
              <a:rPr lang="pl-PL" sz="2200" dirty="0" err="1" smtClean="0"/>
              <a:t>depends</a:t>
            </a:r>
            <a:r>
              <a:rPr lang="pl-PL" sz="2200" dirty="0" smtClean="0"/>
              <a:t> </a:t>
            </a:r>
            <a:r>
              <a:rPr lang="pl-PL" sz="2200" dirty="0" err="1" smtClean="0"/>
              <a:t>strongly</a:t>
            </a:r>
            <a:r>
              <a:rPr lang="pl-PL" sz="2200" dirty="0" smtClean="0"/>
              <a:t> on </a:t>
            </a:r>
            <a:r>
              <a:rPr lang="pl-PL" sz="2200" dirty="0" err="1" smtClean="0"/>
              <a:t>the</a:t>
            </a:r>
            <a:r>
              <a:rPr lang="pl-PL" sz="2200" dirty="0" smtClean="0"/>
              <a:t> </a:t>
            </a:r>
            <a:r>
              <a:rPr lang="pl-PL" sz="2200" dirty="0" err="1" smtClean="0"/>
              <a:t>reactor</a:t>
            </a:r>
            <a:r>
              <a:rPr lang="pl-PL" sz="2200" dirty="0" smtClean="0"/>
              <a:t> </a:t>
            </a:r>
            <a:r>
              <a:rPr lang="pl-PL" sz="2200" dirty="0" err="1" smtClean="0"/>
              <a:t>configuration</a:t>
            </a:r>
            <a:endParaRPr lang="pl-PL" sz="2200" dirty="0" smtClean="0"/>
          </a:p>
          <a:p>
            <a:pPr marL="930275" lvl="1" indent="-530225">
              <a:buFont typeface="Arial" pitchFamily="34" charset="0"/>
              <a:buChar char="•"/>
            </a:pPr>
            <a:r>
              <a:rPr lang="pl-PL" sz="1800" dirty="0" smtClean="0"/>
              <a:t>Zero –order – </a:t>
            </a:r>
            <a:r>
              <a:rPr lang="pl-PL" sz="1800" dirty="0" err="1" smtClean="0"/>
              <a:t>in</a:t>
            </a:r>
            <a:r>
              <a:rPr lang="pl-PL" sz="1800" dirty="0" smtClean="0"/>
              <a:t> </a:t>
            </a:r>
            <a:r>
              <a:rPr lang="pl-PL" sz="1800" dirty="0" err="1" smtClean="0"/>
              <a:t>wire-mesh-dielectric</a:t>
            </a:r>
            <a:r>
              <a:rPr lang="pl-PL" sz="1800" dirty="0" smtClean="0"/>
              <a:t> </a:t>
            </a:r>
            <a:r>
              <a:rPr lang="pl-PL" sz="1800" dirty="0" err="1" smtClean="0"/>
              <a:t>reactor</a:t>
            </a:r>
            <a:r>
              <a:rPr lang="pl-PL" sz="1800" dirty="0" smtClean="0"/>
              <a:t>  </a:t>
            </a:r>
            <a:r>
              <a:rPr lang="pl-PL" sz="1800" dirty="0" err="1" smtClean="0"/>
              <a:t>there</a:t>
            </a:r>
            <a:r>
              <a:rPr lang="pl-PL" sz="1800" dirty="0" smtClean="0"/>
              <a:t> </a:t>
            </a:r>
            <a:r>
              <a:rPr lang="pl-PL" sz="1800" dirty="0" err="1" smtClean="0"/>
              <a:t>may</a:t>
            </a:r>
            <a:r>
              <a:rPr lang="pl-PL" sz="1800" dirty="0" smtClean="0"/>
              <a:t> be a </a:t>
            </a:r>
            <a:r>
              <a:rPr lang="pl-PL" sz="1800" dirty="0" err="1" smtClean="0"/>
              <a:t>free</a:t>
            </a:r>
            <a:r>
              <a:rPr lang="pl-PL" sz="1800" dirty="0" smtClean="0"/>
              <a:t> </a:t>
            </a:r>
            <a:r>
              <a:rPr lang="pl-PL" sz="1800" dirty="0" err="1" smtClean="0"/>
              <a:t>flow</a:t>
            </a:r>
            <a:r>
              <a:rPr lang="pl-PL" sz="1800" dirty="0" smtClean="0"/>
              <a:t> of </a:t>
            </a:r>
            <a:r>
              <a:rPr lang="pl-PL" sz="1800" dirty="0" err="1" smtClean="0"/>
              <a:t>oxidizing</a:t>
            </a:r>
            <a:r>
              <a:rPr lang="pl-PL" sz="1800" dirty="0" smtClean="0"/>
              <a:t> </a:t>
            </a:r>
            <a:r>
              <a:rPr lang="pl-PL" sz="1800" dirty="0" err="1" smtClean="0"/>
              <a:t>ions</a:t>
            </a:r>
            <a:r>
              <a:rPr lang="pl-PL" sz="1800" dirty="0" smtClean="0"/>
              <a:t> </a:t>
            </a:r>
            <a:r>
              <a:rPr lang="pl-PL" sz="1800" dirty="0" err="1" smtClean="0"/>
              <a:t>towards</a:t>
            </a:r>
            <a:r>
              <a:rPr lang="pl-PL" sz="1800" dirty="0" smtClean="0"/>
              <a:t>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grounded</a:t>
            </a:r>
            <a:r>
              <a:rPr lang="pl-PL" sz="1800" dirty="0" smtClean="0"/>
              <a:t> </a:t>
            </a:r>
            <a:r>
              <a:rPr lang="pl-PL" sz="1800" dirty="0" err="1" smtClean="0"/>
              <a:t>mesh</a:t>
            </a:r>
            <a:r>
              <a:rPr lang="pl-PL" sz="1800" dirty="0" smtClean="0"/>
              <a:t> of </a:t>
            </a:r>
            <a:r>
              <a:rPr lang="pl-PL" sz="1800" dirty="0" err="1" smtClean="0"/>
              <a:t>large</a:t>
            </a:r>
            <a:r>
              <a:rPr lang="pl-PL" sz="1800" dirty="0" smtClean="0"/>
              <a:t> </a:t>
            </a:r>
            <a:r>
              <a:rPr lang="pl-PL" sz="1800" dirty="0" err="1" smtClean="0"/>
              <a:t>area</a:t>
            </a:r>
            <a:endParaRPr lang="pl-PL" sz="1800" dirty="0" smtClean="0"/>
          </a:p>
          <a:p>
            <a:pPr marL="930275" lvl="1" indent="-530225">
              <a:buFont typeface="Arial" pitchFamily="34" charset="0"/>
              <a:buChar char="•"/>
            </a:pPr>
            <a:r>
              <a:rPr lang="pl-PL" sz="1800" dirty="0" smtClean="0"/>
              <a:t>First –order – </a:t>
            </a:r>
            <a:r>
              <a:rPr lang="pl-PL" sz="1800" dirty="0" err="1" smtClean="0"/>
              <a:t>in</a:t>
            </a:r>
            <a:r>
              <a:rPr lang="pl-PL" sz="1800" dirty="0" smtClean="0"/>
              <a:t> </a:t>
            </a:r>
            <a:r>
              <a:rPr lang="pl-PL" sz="1800" dirty="0" err="1" smtClean="0"/>
              <a:t>wire-dielectric-plate</a:t>
            </a:r>
            <a:r>
              <a:rPr lang="pl-PL" sz="1800" dirty="0" smtClean="0"/>
              <a:t> </a:t>
            </a:r>
            <a:r>
              <a:rPr lang="pl-PL" sz="1800" dirty="0" err="1" smtClean="0"/>
              <a:t>reactor</a:t>
            </a:r>
            <a:r>
              <a:rPr lang="pl-PL" sz="1800" dirty="0" smtClean="0"/>
              <a:t> </a:t>
            </a:r>
            <a:r>
              <a:rPr lang="pl-PL" sz="1800" dirty="0" err="1" smtClean="0"/>
              <a:t>flow</a:t>
            </a:r>
            <a:r>
              <a:rPr lang="pl-PL" sz="1800" dirty="0" smtClean="0"/>
              <a:t> of </a:t>
            </a:r>
            <a:r>
              <a:rPr lang="pl-PL" sz="1800" dirty="0" err="1" smtClean="0"/>
              <a:t>ions</a:t>
            </a:r>
            <a:r>
              <a:rPr lang="pl-PL" sz="1800" dirty="0" smtClean="0"/>
              <a:t> </a:t>
            </a:r>
            <a:r>
              <a:rPr lang="pl-PL" sz="1800" dirty="0" err="1" smtClean="0"/>
              <a:t>is</a:t>
            </a:r>
            <a:r>
              <a:rPr lang="pl-PL" sz="1800" dirty="0" smtClean="0"/>
              <a:t> </a:t>
            </a:r>
            <a:r>
              <a:rPr lang="pl-PL" sz="1800" dirty="0" err="1" smtClean="0"/>
              <a:t>disturbed</a:t>
            </a:r>
            <a:r>
              <a:rPr lang="pl-PL" sz="1800" dirty="0" smtClean="0"/>
              <a:t> by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dielectric</a:t>
            </a:r>
            <a:r>
              <a:rPr lang="pl-PL" sz="1800" dirty="0" smtClean="0"/>
              <a:t> </a:t>
            </a:r>
            <a:r>
              <a:rPr lang="pl-PL" sz="1800" dirty="0" err="1" smtClean="0"/>
              <a:t>barrier</a:t>
            </a:r>
            <a:r>
              <a:rPr lang="pl-PL" sz="1800" dirty="0" smtClean="0"/>
              <a:t> and </a:t>
            </a:r>
            <a:r>
              <a:rPr lang="pl-PL" sz="1800" dirty="0" err="1" smtClean="0"/>
              <a:t>then</a:t>
            </a:r>
            <a:r>
              <a:rPr lang="pl-PL" sz="1800" dirty="0" smtClean="0"/>
              <a:t>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reaction</a:t>
            </a:r>
            <a:r>
              <a:rPr lang="pl-PL" sz="1800" dirty="0" smtClean="0"/>
              <a:t> </a:t>
            </a:r>
            <a:r>
              <a:rPr lang="pl-PL" sz="1800" dirty="0" err="1" smtClean="0"/>
              <a:t>is</a:t>
            </a:r>
            <a:r>
              <a:rPr lang="pl-PL" sz="1800" dirty="0" smtClean="0"/>
              <a:t> </a:t>
            </a:r>
            <a:r>
              <a:rPr lang="pl-PL" sz="1800" dirty="0" err="1" smtClean="0"/>
              <a:t>governed</a:t>
            </a:r>
            <a:r>
              <a:rPr lang="pl-PL" sz="1800" dirty="0" smtClean="0"/>
              <a:t> by </a:t>
            </a:r>
            <a:r>
              <a:rPr lang="pl-PL" sz="1800" dirty="0" err="1" smtClean="0"/>
              <a:t>diffusion</a:t>
            </a:r>
            <a:r>
              <a:rPr lang="pl-PL" sz="1800" dirty="0" smtClean="0"/>
              <a:t> </a:t>
            </a:r>
            <a:r>
              <a:rPr lang="pl-PL" sz="1800" dirty="0" err="1" smtClean="0"/>
              <a:t>from</a:t>
            </a:r>
            <a:r>
              <a:rPr lang="pl-PL" sz="1800" dirty="0" smtClean="0"/>
              <a:t> </a:t>
            </a:r>
            <a:r>
              <a:rPr lang="pl-PL" sz="1800" dirty="0" err="1" smtClean="0"/>
              <a:t>the</a:t>
            </a:r>
            <a:r>
              <a:rPr lang="pl-PL" sz="1800" dirty="0" smtClean="0"/>
              <a:t> </a:t>
            </a:r>
            <a:r>
              <a:rPr lang="pl-PL" sz="1800" dirty="0" err="1" smtClean="0"/>
              <a:t>gas-liquid</a:t>
            </a:r>
            <a:r>
              <a:rPr lang="pl-PL" sz="1800" dirty="0" smtClean="0"/>
              <a:t> </a:t>
            </a:r>
            <a:r>
              <a:rPr lang="pl-PL" sz="1800" dirty="0" err="1" smtClean="0"/>
              <a:t>interface</a:t>
            </a:r>
            <a:endParaRPr lang="pl-PL" sz="1800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8000" dirty="0" smtClean="0">
                <a:solidFill>
                  <a:srgbClr val="002060"/>
                </a:solidFill>
              </a:rPr>
              <a:t>THANK YOU </a:t>
            </a:r>
          </a:p>
          <a:p>
            <a:pPr algn="ctr">
              <a:buNone/>
            </a:pPr>
            <a:r>
              <a:rPr lang="pl-PL" sz="8000" dirty="0" smtClean="0">
                <a:solidFill>
                  <a:srgbClr val="002060"/>
                </a:solidFill>
              </a:rPr>
              <a:t>FOR YOUR ATTENTION</a:t>
            </a:r>
            <a:endParaRPr lang="pl-PL" sz="8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0070C0"/>
                </a:solidFill>
              </a:rPr>
              <a:t>Motivation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0225" indent="-530225">
              <a:buFont typeface="Wingdings" pitchFamily="2" charset="2"/>
              <a:buChar char="Ø"/>
            </a:pPr>
            <a:r>
              <a:rPr lang="en-US" dirty="0" smtClean="0"/>
              <a:t>AC</a:t>
            </a:r>
            <a:r>
              <a:rPr lang="pl-PL" dirty="0" smtClean="0"/>
              <a:t> </a:t>
            </a:r>
            <a:r>
              <a:rPr lang="pl-PL" dirty="0" err="1" smtClean="0"/>
              <a:t>discharge</a:t>
            </a:r>
            <a:r>
              <a:rPr lang="pl-PL" dirty="0" smtClean="0"/>
              <a:t> </a:t>
            </a:r>
            <a:r>
              <a:rPr lang="en-US" dirty="0" smtClean="0"/>
              <a:t>with </a:t>
            </a:r>
            <a:r>
              <a:rPr lang="pl-PL" dirty="0" err="1" smtClean="0"/>
              <a:t>phenol</a:t>
            </a:r>
            <a:r>
              <a:rPr lang="pl-PL" dirty="0" smtClean="0"/>
              <a:t> </a:t>
            </a:r>
            <a:r>
              <a:rPr lang="en-US" dirty="0" smtClean="0"/>
              <a:t>makes</a:t>
            </a:r>
            <a:r>
              <a:rPr lang="pl-PL" dirty="0" smtClean="0"/>
              <a:t> first order </a:t>
            </a:r>
            <a:r>
              <a:rPr lang="pl-PL" dirty="0" err="1" smtClean="0"/>
              <a:t>reaction</a:t>
            </a:r>
            <a:endParaRPr lang="pl-PL" dirty="0" smtClean="0"/>
          </a:p>
          <a:p>
            <a:pPr marL="530225" indent="-530225">
              <a:buFont typeface="Wingdings" pitchFamily="2" charset="2"/>
              <a:buChar char="Ø"/>
            </a:pPr>
            <a:r>
              <a:rPr lang="pl-PL" dirty="0" err="1" smtClean="0"/>
              <a:t>Methylene</a:t>
            </a:r>
            <a:r>
              <a:rPr lang="pl-PL" dirty="0" smtClean="0"/>
              <a:t> </a:t>
            </a:r>
            <a:r>
              <a:rPr lang="pl-PL" dirty="0" err="1" smtClean="0"/>
              <a:t>blue</a:t>
            </a:r>
            <a:r>
              <a:rPr lang="pl-PL" dirty="0" smtClean="0"/>
              <a:t> (MB) </a:t>
            </a:r>
            <a:r>
              <a:rPr lang="en-US" dirty="0" smtClean="0"/>
              <a:t>commonly used for </a:t>
            </a:r>
            <a:r>
              <a:rPr lang="pl-PL" dirty="0" err="1" smtClean="0"/>
              <a:t>AOTs</a:t>
            </a:r>
            <a:r>
              <a:rPr lang="pl-PL" dirty="0" smtClean="0"/>
              <a:t> </a:t>
            </a:r>
          </a:p>
          <a:p>
            <a:pPr marL="530225" indent="-530225">
              <a:buFont typeface="Wingdings" pitchFamily="2" charset="2"/>
              <a:buChar char="Ø"/>
            </a:pPr>
            <a:r>
              <a:rPr lang="pl-PL" dirty="0" smtClean="0"/>
              <a:t>MB </a:t>
            </a:r>
            <a:r>
              <a:rPr lang="pl-PL" dirty="0" err="1" smtClean="0"/>
              <a:t>oxidation</a:t>
            </a:r>
            <a:r>
              <a:rPr lang="pl-PL" dirty="0" smtClean="0"/>
              <a:t> </a:t>
            </a:r>
            <a:r>
              <a:rPr lang="pl-PL" dirty="0" err="1" smtClean="0"/>
              <a:t>depends</a:t>
            </a:r>
            <a:r>
              <a:rPr lang="pl-PL" dirty="0" smtClean="0"/>
              <a:t> on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initial</a:t>
            </a:r>
            <a:r>
              <a:rPr lang="pl-PL" dirty="0" smtClean="0"/>
              <a:t> </a:t>
            </a:r>
            <a:r>
              <a:rPr lang="pl-PL" dirty="0" err="1" smtClean="0"/>
              <a:t>concentration</a:t>
            </a:r>
            <a:r>
              <a:rPr lang="pl-PL" dirty="0" smtClean="0"/>
              <a:t> and </a:t>
            </a:r>
            <a:r>
              <a:rPr lang="pl-PL" dirty="0" err="1" smtClean="0"/>
              <a:t>temperature</a:t>
            </a:r>
            <a:r>
              <a:rPr lang="pl-PL" dirty="0" smtClean="0"/>
              <a:t>, BUT </a:t>
            </a:r>
            <a:r>
              <a:rPr lang="pl-PL" dirty="0" err="1" smtClean="0"/>
              <a:t>does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depend</a:t>
            </a:r>
            <a:r>
              <a:rPr lang="pl-PL" dirty="0" smtClean="0"/>
              <a:t> on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reactor</a:t>
            </a:r>
            <a:r>
              <a:rPr lang="pl-PL" dirty="0" smtClean="0"/>
              <a:t> </a:t>
            </a:r>
            <a:r>
              <a:rPr lang="pl-PL" dirty="0" err="1" smtClean="0"/>
              <a:t>configuration</a:t>
            </a:r>
            <a:r>
              <a:rPr lang="pl-PL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0070C0"/>
                </a:solidFill>
              </a:rPr>
              <a:t>Experimental</a:t>
            </a:r>
            <a:r>
              <a:rPr lang="pl-PL" dirty="0" smtClean="0">
                <a:solidFill>
                  <a:srgbClr val="0070C0"/>
                </a:solidFill>
              </a:rPr>
              <a:t> setup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4" name="Symbol zastępczy zawartości 3" descr="E:\Dane dysk\2011\Reaktory barierowe drut\Methylene blue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14488"/>
            <a:ext cx="3239641" cy="184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42910" y="1571612"/>
            <a:ext cx="4536504" cy="2084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parameters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2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Methylene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blue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concentration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200" dirty="0" smtClean="0"/>
              <a:t>4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ppm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l-PL" sz="2200" noProof="0" dirty="0" err="1" smtClean="0"/>
              <a:t>pH</a:t>
            </a:r>
            <a:r>
              <a:rPr lang="pl-PL" sz="2200" noProof="0" dirty="0" smtClean="0"/>
              <a:t> 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l-PL" sz="2200" dirty="0" smtClean="0"/>
              <a:t>Temp. 22</a:t>
            </a:r>
            <a:r>
              <a:rPr lang="pl-PL" sz="2200" baseline="30000" dirty="0" smtClean="0"/>
              <a:t>0</a:t>
            </a:r>
            <a:r>
              <a:rPr lang="pl-PL" sz="2200" dirty="0" smtClean="0"/>
              <a:t> C</a:t>
            </a:r>
            <a:endParaRPr lang="pl-PL" sz="22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22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pl-PL" sz="22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200" b="0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flow</a:t>
            </a:r>
            <a:r>
              <a:rPr kumimoji="0" lang="en-US" sz="22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system</a:t>
            </a:r>
            <a:endParaRPr kumimoji="0" lang="pl-PL" sz="2200" b="0" i="0" u="none" strike="noStrike" kern="1200" cap="none" spc="0" normalizeH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pl-PL" sz="2200" dirty="0" err="1" smtClean="0"/>
              <a:t>Volume</a:t>
            </a:r>
            <a:r>
              <a:rPr lang="pl-PL" sz="2200" dirty="0" smtClean="0"/>
              <a:t> 20 ml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14348" y="4071942"/>
            <a:ext cx="2607794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Diagnostics: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l-PL" sz="3200" dirty="0" err="1" smtClean="0"/>
              <a:t>Metertech</a:t>
            </a:r>
            <a:r>
              <a:rPr lang="en-US" sz="3200" dirty="0" smtClean="0"/>
              <a:t> UV-VIS </a:t>
            </a:r>
            <a:r>
              <a:rPr lang="pl-PL" sz="3200" dirty="0" smtClean="0"/>
              <a:t>SP-8100 </a:t>
            </a:r>
            <a:r>
              <a:rPr lang="en-US" sz="3200" dirty="0" smtClean="0"/>
              <a:t>spectrophotometer</a:t>
            </a:r>
            <a:endParaRPr lang="pl-PL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00504"/>
            <a:ext cx="2214578" cy="164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pl-PL" dirty="0" err="1" smtClean="0">
                <a:solidFill>
                  <a:srgbClr val="0070C0"/>
                </a:solidFill>
              </a:rPr>
              <a:t>Experimental</a:t>
            </a:r>
            <a:r>
              <a:rPr lang="pl-PL" dirty="0" smtClean="0">
                <a:solidFill>
                  <a:srgbClr val="0070C0"/>
                </a:solidFill>
              </a:rPr>
              <a:t> setup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071546"/>
            <a:ext cx="5143536" cy="265916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sz="4200" dirty="0" err="1" smtClean="0">
                <a:solidFill>
                  <a:srgbClr val="FF0000"/>
                </a:solidFill>
              </a:rPr>
              <a:t>Reactor</a:t>
            </a:r>
            <a:r>
              <a:rPr lang="pl-PL" sz="4200" dirty="0" smtClean="0">
                <a:solidFill>
                  <a:srgbClr val="FF0000"/>
                </a:solidFill>
              </a:rPr>
              <a:t> </a:t>
            </a:r>
            <a:r>
              <a:rPr lang="pl-PL" sz="4200" dirty="0" err="1" smtClean="0">
                <a:solidFill>
                  <a:srgbClr val="FF0000"/>
                </a:solidFill>
              </a:rPr>
              <a:t>parameters</a:t>
            </a:r>
            <a:r>
              <a:rPr lang="pl-PL" sz="4200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pl-PL" sz="4200" dirty="0" smtClean="0"/>
              <a:t>Cylinder,  PMMA (</a:t>
            </a:r>
            <a:r>
              <a:rPr lang="pl-PL" sz="4200" dirty="0" err="1" smtClean="0"/>
              <a:t>Plexiglass</a:t>
            </a:r>
            <a:r>
              <a:rPr lang="pl-PL" sz="42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pl-PL" sz="4200" dirty="0" err="1" smtClean="0"/>
              <a:t>Diameter</a:t>
            </a:r>
            <a:r>
              <a:rPr lang="pl-PL" sz="4200" dirty="0" smtClean="0"/>
              <a:t> 50 mm, 45 mm high</a:t>
            </a:r>
          </a:p>
          <a:p>
            <a:pPr>
              <a:buFont typeface="Wingdings" pitchFamily="2" charset="2"/>
              <a:buChar char="Ø"/>
            </a:pPr>
            <a:r>
              <a:rPr lang="pl-PL" sz="4200" dirty="0" smtClean="0"/>
              <a:t>Gap </a:t>
            </a:r>
            <a:r>
              <a:rPr lang="en-US" sz="4200" dirty="0" smtClean="0"/>
              <a:t> between water and high voltage electrode </a:t>
            </a:r>
            <a:r>
              <a:rPr lang="pl-PL" sz="4200" dirty="0" smtClean="0"/>
              <a:t>10 mm</a:t>
            </a:r>
          </a:p>
          <a:p>
            <a:pPr>
              <a:buFont typeface="Wingdings" pitchFamily="2" charset="2"/>
              <a:buChar char="Ø"/>
            </a:pPr>
            <a:r>
              <a:rPr lang="pl-PL" sz="4200" dirty="0" err="1" smtClean="0"/>
              <a:t>Platinum</a:t>
            </a:r>
            <a:r>
              <a:rPr lang="pl-PL" sz="4200" dirty="0" smtClean="0"/>
              <a:t> </a:t>
            </a:r>
            <a:r>
              <a:rPr lang="pl-PL" sz="4200" dirty="0" err="1" smtClean="0"/>
              <a:t>wire</a:t>
            </a:r>
            <a:r>
              <a:rPr lang="pl-PL" sz="4200" dirty="0" smtClean="0"/>
              <a:t>, </a:t>
            </a:r>
            <a:r>
              <a:rPr lang="el-GR" sz="4200" dirty="0" smtClean="0"/>
              <a:t>φ</a:t>
            </a:r>
            <a:r>
              <a:rPr lang="pl-PL" sz="4200" dirty="0" smtClean="0"/>
              <a:t> 0,2 mm</a:t>
            </a:r>
          </a:p>
          <a:p>
            <a:pPr>
              <a:buFont typeface="Wingdings" pitchFamily="2" charset="2"/>
              <a:buChar char="Ø"/>
            </a:pPr>
            <a:r>
              <a:rPr lang="pl-PL" sz="4200" dirty="0" err="1" smtClean="0"/>
              <a:t>Dielectric</a:t>
            </a:r>
            <a:r>
              <a:rPr lang="pl-PL" sz="4200" dirty="0" smtClean="0"/>
              <a:t> </a:t>
            </a:r>
            <a:r>
              <a:rPr lang="pl-PL" sz="4200" dirty="0" err="1" smtClean="0"/>
              <a:t>barrier</a:t>
            </a:r>
            <a:r>
              <a:rPr lang="pl-PL" sz="4200" dirty="0" smtClean="0"/>
              <a:t> PMMA, 1 mm, </a:t>
            </a:r>
            <a:r>
              <a:rPr lang="el-GR" sz="4200" dirty="0" smtClean="0"/>
              <a:t>ε</a:t>
            </a:r>
            <a:r>
              <a:rPr lang="pl-PL" sz="4200" dirty="0" smtClean="0"/>
              <a:t>=3-3,7</a:t>
            </a:r>
          </a:p>
          <a:p>
            <a:pPr>
              <a:buFont typeface="Wingdings" pitchFamily="2" charset="2"/>
              <a:buChar char="Ø"/>
            </a:pPr>
            <a:r>
              <a:rPr lang="pl-PL" sz="4200" dirty="0" err="1" smtClean="0"/>
              <a:t>Stainless</a:t>
            </a:r>
            <a:r>
              <a:rPr lang="pl-PL" sz="4200" dirty="0" smtClean="0"/>
              <a:t> steel </a:t>
            </a:r>
            <a:r>
              <a:rPr lang="pl-PL" sz="4200" dirty="0" err="1" smtClean="0"/>
              <a:t>plate</a:t>
            </a:r>
            <a:r>
              <a:rPr lang="pl-PL" sz="4200" dirty="0" smtClean="0"/>
              <a:t> and </a:t>
            </a:r>
            <a:r>
              <a:rPr lang="pl-PL" sz="4200" dirty="0" err="1" smtClean="0"/>
              <a:t>mesh</a:t>
            </a:r>
            <a:r>
              <a:rPr lang="pl-PL" sz="4200" dirty="0" smtClean="0"/>
              <a:t> </a:t>
            </a:r>
            <a:r>
              <a:rPr lang="pl-PL" sz="4200" dirty="0" err="1" smtClean="0"/>
              <a:t>electrode</a:t>
            </a:r>
            <a:r>
              <a:rPr lang="pl-PL" sz="4200" dirty="0" smtClean="0"/>
              <a:t>.</a:t>
            </a:r>
          </a:p>
          <a:p>
            <a:endParaRPr lang="pl-PL" sz="2000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E:\Dane dysk\2011\Reaktory barierowe drut\Schema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14752"/>
            <a:ext cx="40324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C:\Users\Tomasz Izdebski\Desktop\Schemat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14752"/>
            <a:ext cx="35283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4786314" y="54292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Wire-mesh-dielectric</a:t>
            </a:r>
            <a:r>
              <a:rPr lang="pl-PL" dirty="0" smtClean="0"/>
              <a:t> </a:t>
            </a:r>
            <a:r>
              <a:rPr lang="pl-PL" dirty="0" err="1" smtClean="0"/>
              <a:t>configuration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71600" y="544522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Wire-plate-dielectric</a:t>
            </a:r>
            <a:r>
              <a:rPr lang="pl-PL" dirty="0" smtClean="0"/>
              <a:t> </a:t>
            </a:r>
            <a:r>
              <a:rPr lang="pl-PL" dirty="0" err="1" smtClean="0"/>
              <a:t>configuration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357290" y="38576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Air, 0.1 </a:t>
            </a:r>
            <a:r>
              <a:rPr lang="pl-PL" dirty="0" err="1" smtClean="0"/>
              <a:t>MPa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5000628" y="38576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Air, 0.1 </a:t>
            </a:r>
            <a:r>
              <a:rPr lang="pl-PL" dirty="0" err="1" smtClean="0"/>
              <a:t>MPa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0070C0"/>
                </a:solidFill>
              </a:rPr>
              <a:t>Experimental</a:t>
            </a:r>
            <a:r>
              <a:rPr lang="pl-PL" dirty="0" smtClean="0">
                <a:solidFill>
                  <a:srgbClr val="0070C0"/>
                </a:solidFill>
              </a:rPr>
              <a:t> setup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285720" y="1928802"/>
            <a:ext cx="2714644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 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supply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 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kV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pl-PL" sz="2000" dirty="0" err="1" smtClean="0"/>
              <a:t>Frequency</a:t>
            </a:r>
            <a:r>
              <a:rPr lang="pl-PL" sz="2000" dirty="0" smtClean="0"/>
              <a:t> 6 </a:t>
            </a:r>
            <a:r>
              <a:rPr lang="pl-PL" sz="2000" dirty="0" err="1" smtClean="0"/>
              <a:t>kHz</a:t>
            </a:r>
            <a:endParaRPr lang="pl-PL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dirty="0" smtClean="0"/>
              <a:t>D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ischarge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2.2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± 0.2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857488" y="1500174"/>
          <a:ext cx="6194682" cy="4286280"/>
        </p:xfrm>
        <a:graphic>
          <a:graphicData uri="http://schemas.openxmlformats.org/presentationml/2006/ole">
            <p:oleObj spid="_x0000_s20482" name="Graph" r:id="rId4" imgW="4159910" imgH="2887066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Results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3357554" y="1571612"/>
          <a:ext cx="5450270" cy="3780534"/>
        </p:xfrm>
        <a:graphic>
          <a:graphicData uri="http://schemas.openxmlformats.org/presentationml/2006/ole">
            <p:oleObj spid="_x0000_s17409" name="Graph" r:id="rId4" imgW="4159910" imgH="2887066" progId="Origin50.Graph">
              <p:embed/>
            </p:oleObj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3538" y="1643620"/>
            <a:ext cx="561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3538" y="3011772"/>
            <a:ext cx="53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500570"/>
            <a:ext cx="512057" cy="47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357158" y="1357298"/>
            <a:ext cx="2857520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Decoloration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process: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First order reaction in wire</a:t>
            </a:r>
            <a:r>
              <a:rPr lang="pl-PL" sz="2000" dirty="0" smtClean="0"/>
              <a:t>-</a:t>
            </a:r>
            <a:r>
              <a:rPr lang="pl-PL" sz="2000" dirty="0" err="1" smtClean="0"/>
              <a:t>dielectric-p</a:t>
            </a:r>
            <a:r>
              <a:rPr lang="en-US" sz="2000" dirty="0" smtClean="0"/>
              <a:t>late</a:t>
            </a:r>
            <a:r>
              <a:rPr lang="pl-PL" sz="2000" dirty="0" smtClean="0"/>
              <a:t> </a:t>
            </a:r>
            <a:r>
              <a:rPr lang="en-US" sz="2000" dirty="0" smtClean="0"/>
              <a:t>configuration</a:t>
            </a:r>
            <a:endParaRPr lang="pl-PL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Zero order reaction observed in wire</a:t>
            </a:r>
            <a:r>
              <a:rPr lang="pl-PL" sz="2000" dirty="0" smtClean="0"/>
              <a:t>-</a:t>
            </a:r>
            <a:r>
              <a:rPr lang="en-US" sz="2000" dirty="0" smtClean="0"/>
              <a:t> mesh</a:t>
            </a:r>
            <a:r>
              <a:rPr lang="pl-PL" sz="2000" dirty="0" smtClean="0"/>
              <a:t>-</a:t>
            </a:r>
            <a:r>
              <a:rPr lang="pl-PL" sz="2000" dirty="0" err="1" smtClean="0"/>
              <a:t>dielectric</a:t>
            </a:r>
            <a:r>
              <a:rPr lang="en-US" sz="2000" dirty="0" smtClean="0"/>
              <a:t> configuration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3643306" y="5214950"/>
            <a:ext cx="5500694" cy="1148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Reactor 1 </a:t>
            </a:r>
            <a:r>
              <a:rPr lang="en-US" sz="2000" dirty="0" smtClean="0"/>
              <a:t>wire </a:t>
            </a:r>
            <a:r>
              <a:rPr lang="pl-PL" sz="2000" dirty="0" smtClean="0"/>
              <a:t>-</a:t>
            </a:r>
            <a:r>
              <a:rPr lang="en-US" sz="2000" dirty="0" smtClean="0"/>
              <a:t> mesh</a:t>
            </a:r>
            <a:r>
              <a:rPr lang="pl-PL" sz="2000" dirty="0" smtClean="0"/>
              <a:t>-</a:t>
            </a:r>
            <a:r>
              <a:rPr lang="pl-PL" sz="2000" dirty="0" err="1" smtClean="0"/>
              <a:t>dielectric</a:t>
            </a:r>
            <a:r>
              <a:rPr lang="pl-PL" sz="2000" dirty="0" smtClean="0"/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configuration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/>
              <a:t>Reactor 2 wire</a:t>
            </a:r>
            <a:r>
              <a:rPr lang="pl-PL" sz="2000" dirty="0" smtClean="0"/>
              <a:t> -</a:t>
            </a:r>
            <a:r>
              <a:rPr lang="pl-PL" sz="2000" dirty="0" err="1" smtClean="0"/>
              <a:t>dielectric-p</a:t>
            </a:r>
            <a:r>
              <a:rPr lang="en-US" sz="2000" dirty="0" smtClean="0"/>
              <a:t>late configuration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786058"/>
            <a:ext cx="1714512" cy="396747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4786322"/>
            <a:ext cx="1544478" cy="396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Results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500034" y="1285860"/>
          <a:ext cx="8001057" cy="450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9"/>
                <a:gridCol w="2667019"/>
                <a:gridCol w="2667019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Times New Roman"/>
                          <a:ea typeface="Times New Roman"/>
                        </a:rPr>
                        <a:t>Reactor type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i="1" dirty="0" err="1" smtClean="0">
                          <a:latin typeface="Times New Roman"/>
                          <a:ea typeface="Times New Roman"/>
                        </a:rPr>
                        <a:t>Initial</a:t>
                      </a:r>
                      <a:r>
                        <a:rPr lang="pl-PL" sz="2000" i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l-PL" sz="2000" i="1" dirty="0" err="1" smtClean="0">
                          <a:latin typeface="Times New Roman"/>
                          <a:ea typeface="Times New Roman"/>
                        </a:rPr>
                        <a:t>conc</a:t>
                      </a:r>
                      <a:r>
                        <a:rPr lang="pl-PL" sz="2000" i="1" dirty="0" smtClean="0">
                          <a:latin typeface="Times New Roman"/>
                          <a:ea typeface="Times New Roman"/>
                        </a:rPr>
                        <a:t>. (mg/l)</a:t>
                      </a:r>
                      <a:endParaRPr lang="pl-PL" sz="20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Times New Roman"/>
                          <a:ea typeface="Times New Roman"/>
                        </a:rPr>
                        <a:t>k(min</a:t>
                      </a:r>
                      <a:r>
                        <a:rPr lang="en-US" sz="1800" i="1" baseline="30000" dirty="0">
                          <a:latin typeface="Times New Roman"/>
                          <a:ea typeface="Times New Roman"/>
                        </a:rPr>
                        <a:t>-1</a:t>
                      </a:r>
                      <a:r>
                        <a:rPr lang="en-US" sz="1800" i="1" dirty="0">
                          <a:latin typeface="Times New Roman"/>
                          <a:ea typeface="Times New Roman"/>
                        </a:rPr>
                        <a:t>)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9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err="1" smtClean="0">
                          <a:latin typeface="Times New Roman"/>
                          <a:ea typeface="Times New Roman"/>
                        </a:rPr>
                        <a:t>Wire-mesh-dielectric</a:t>
                      </a:r>
                      <a:r>
                        <a:rPr lang="pl-PL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l-PL" sz="1800" dirty="0" err="1" smtClean="0">
                          <a:latin typeface="Times New Roman"/>
                          <a:ea typeface="Times New Roman"/>
                        </a:rPr>
                        <a:t>reactor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latin typeface="Times New Roman"/>
                          <a:ea typeface="Times New Roman"/>
                        </a:rPr>
                        <a:t>4 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=0,065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9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err="1" smtClean="0">
                          <a:latin typeface="Times New Roman"/>
                          <a:ea typeface="Times New Roman"/>
                        </a:rPr>
                        <a:t>Wire</a:t>
                      </a:r>
                      <a:r>
                        <a:rPr lang="pl-PL" sz="1800" baseline="0" dirty="0" err="1" smtClean="0">
                          <a:latin typeface="Times New Roman"/>
                          <a:ea typeface="Times New Roman"/>
                        </a:rPr>
                        <a:t>-dielectric-plate</a:t>
                      </a:r>
                      <a:r>
                        <a:rPr lang="pl-PL" sz="18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l-PL" sz="1800" baseline="0" dirty="0" err="1" smtClean="0">
                          <a:latin typeface="Times New Roman"/>
                          <a:ea typeface="Times New Roman"/>
                        </a:rPr>
                        <a:t>reactor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>
                          <a:latin typeface="Times New Roman"/>
                          <a:ea typeface="Times New Roman"/>
                        </a:rPr>
                        <a:t>4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=0,021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9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Times New Roman"/>
                          <a:ea typeface="Times New Roman"/>
                        </a:rPr>
                        <a:t>Point-point</a:t>
                      </a:r>
                      <a:r>
                        <a:rPr lang="pl-PL" sz="18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pl-PL" sz="1800" dirty="0" err="1" smtClean="0">
                          <a:latin typeface="Times New Roman"/>
                          <a:ea typeface="Times New Roman"/>
                        </a:rPr>
                        <a:t>reactor</a:t>
                      </a:r>
                      <a:r>
                        <a:rPr lang="pl-PL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with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air bubbles 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[</a:t>
                      </a:r>
                      <a:r>
                        <a:rPr lang="pl-PL" sz="1800" dirty="0" err="1" smtClean="0">
                          <a:latin typeface="Times New Roman"/>
                          <a:ea typeface="Times New Roman"/>
                        </a:rPr>
                        <a:t>Benetoli</a:t>
                      </a:r>
                      <a:r>
                        <a:rPr lang="pl-PL" sz="1800" dirty="0" smtClean="0">
                          <a:latin typeface="Times New Roman"/>
                          <a:ea typeface="Times New Roman"/>
                        </a:rPr>
                        <a:t> et al. </a:t>
                      </a:r>
                      <a:r>
                        <a:rPr lang="pl-PL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J. </a:t>
                      </a:r>
                      <a:r>
                        <a:rPr lang="pl-PL" sz="18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Braz</a:t>
                      </a:r>
                      <a:r>
                        <a:rPr lang="pl-PL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pl-PL" sz="18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</a:t>
                      </a:r>
                      <a:r>
                        <a:rPr lang="pl-PL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pl-PL" sz="18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</a:t>
                      </a:r>
                      <a:r>
                        <a:rPr lang="pl-PL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., Vol. 22, No. 9, 1669-1678, 2011</a:t>
                      </a:r>
                      <a:r>
                        <a:rPr lang="en-US" sz="1800" dirty="0" smtClean="0">
                          <a:latin typeface="Times New Roman"/>
                          <a:ea typeface="Times New Roman"/>
                        </a:rPr>
                        <a:t>]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latin typeface="Times New Roman"/>
                          <a:ea typeface="Times New Roman"/>
                        </a:rPr>
                        <a:t>20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en-US" sz="18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= 0,0226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9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Underwater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6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needle-cylinder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with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oxygen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bubbles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[</a:t>
                      </a:r>
                      <a:r>
                        <a:rPr lang="pl-PL" sz="1800" i="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Magureanu</a:t>
                      </a:r>
                      <a:r>
                        <a:rPr lang="pl-PL" sz="1800" i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et</a:t>
                      </a:r>
                      <a:r>
                        <a:rPr lang="pl-PL" sz="1800" i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al. </a:t>
                      </a:r>
                      <a:r>
                        <a:rPr lang="pl-PL" sz="1800" i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Plasma</a:t>
                      </a:r>
                      <a:r>
                        <a:rPr lang="pl-PL" sz="1800" i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pl-PL" sz="1800" i="1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Chem</a:t>
                      </a:r>
                      <a:r>
                        <a:rPr lang="pl-PL" sz="1800" i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. Proc. 2008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]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latin typeface="Times New Roman"/>
                          <a:ea typeface="Times New Roman"/>
                        </a:rPr>
                        <a:t>50 - 150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en-US" sz="2000" baseline="-25000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=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0,109-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96 </a:t>
                      </a:r>
                    </a:p>
                  </a:txBody>
                  <a:tcPr marL="68580" marR="68580" marT="0" marB="0" anchor="ctr"/>
                </a:tc>
              </a:tr>
              <a:tr h="589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Wire-dielectric-plate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reactor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[</a:t>
                      </a:r>
                      <a:r>
                        <a:rPr lang="pl-PL" sz="1800" i="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Paradisi</a:t>
                      </a:r>
                      <a:r>
                        <a:rPr lang="pl-PL" sz="1800" i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et</a:t>
                      </a:r>
                      <a:r>
                        <a:rPr lang="pl-PL" sz="1800" i="1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al. </a:t>
                      </a:r>
                      <a:r>
                        <a:rPr lang="fr-FR" sz="1800" i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Eur. Phys. J. Appl. Phys</a:t>
                      </a:r>
                      <a:r>
                        <a:rPr lang="pl-PL" sz="1800" i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 2011]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 err="1" smtClean="0">
                          <a:latin typeface="Times New Roman"/>
                          <a:ea typeface="Times New Roman"/>
                        </a:rPr>
                        <a:t>Phenol</a:t>
                      </a:r>
                      <a:r>
                        <a:rPr lang="pl-PL" sz="2000" dirty="0" smtClean="0">
                          <a:latin typeface="Times New Roman"/>
                          <a:ea typeface="Times New Roman"/>
                        </a:rPr>
                        <a:t>: 9,4 – 70,5</a:t>
                      </a:r>
                      <a:endParaRPr lang="pl-PL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k</a:t>
                      </a:r>
                      <a:r>
                        <a:rPr lang="en-US" sz="2000" baseline="-25000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</a:rPr>
                        <a:t>= </a:t>
                      </a:r>
                      <a:r>
                        <a:rPr lang="pl-PL" sz="2000" dirty="0" smtClean="0">
                          <a:latin typeface="Times New Roman"/>
                          <a:ea typeface="Times New Roman"/>
                        </a:rPr>
                        <a:t>0,06-0,012</a:t>
                      </a:r>
                      <a:endParaRPr lang="pl-PL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1289139" y="1214422"/>
          <a:ext cx="6565722" cy="5072098"/>
        </p:xfrm>
        <a:graphic>
          <a:graphicData uri="http://schemas.openxmlformats.org/presentationml/2006/ole">
            <p:oleObj spid="_x0000_s18433" name="Graph" r:id="rId4" imgW="4023360" imgH="3108960" progId="Origin50.Graph">
              <p:embed/>
            </p:oleObj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pl-PL" dirty="0" err="1" smtClean="0">
                <a:solidFill>
                  <a:srgbClr val="0070C0"/>
                </a:solidFill>
              </a:rPr>
              <a:t>Results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28992" y="2143116"/>
            <a:ext cx="3357586" cy="500066"/>
          </a:xfrm>
        </p:spPr>
        <p:txBody>
          <a:bodyPr>
            <a:normAutofit/>
          </a:bodyPr>
          <a:lstStyle/>
          <a:p>
            <a:pPr marL="530225" indent="-530225" algn="ctr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By-products </a:t>
            </a:r>
            <a:r>
              <a:rPr lang="pl-PL" sz="2000" dirty="0" err="1" smtClean="0">
                <a:solidFill>
                  <a:srgbClr val="FF0000"/>
                </a:solidFill>
              </a:rPr>
              <a:t>at</a:t>
            </a:r>
            <a:r>
              <a:rPr lang="pl-PL" sz="2000" dirty="0" smtClean="0">
                <a:solidFill>
                  <a:srgbClr val="FF0000"/>
                </a:solidFill>
              </a:rPr>
              <a:t> 205 </a:t>
            </a:r>
            <a:r>
              <a:rPr lang="pl-PL" sz="2000" dirty="0" err="1" smtClean="0">
                <a:solidFill>
                  <a:srgbClr val="FF0000"/>
                </a:solidFill>
              </a:rPr>
              <a:t>nm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cxnSp>
        <p:nvCxnSpPr>
          <p:cNvPr id="7" name="Łącznik prosty ze strzałką 6"/>
          <p:cNvCxnSpPr/>
          <p:nvPr/>
        </p:nvCxnSpPr>
        <p:spPr>
          <a:xfrm rot="10800000" flipV="1">
            <a:off x="2714612" y="2571744"/>
            <a:ext cx="1428760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pl-PL" dirty="0" err="1" smtClean="0">
                <a:solidFill>
                  <a:srgbClr val="0070C0"/>
                </a:solidFill>
              </a:rPr>
              <a:t>Methylene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blue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err="1" smtClean="0">
                <a:solidFill>
                  <a:srgbClr val="0070C0"/>
                </a:solidFill>
              </a:rPr>
              <a:t>degradation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214554"/>
            <a:ext cx="3682752" cy="1471610"/>
          </a:xfrm>
        </p:spPr>
        <p:txBody>
          <a:bodyPr/>
          <a:lstStyle/>
          <a:p>
            <a:pPr marL="530225" indent="-530225">
              <a:buFont typeface="Wingdings" pitchFamily="2" charset="2"/>
              <a:buChar char="Ø"/>
            </a:pPr>
            <a:r>
              <a:rPr lang="pl-PL" sz="2000" dirty="0" err="1" smtClean="0"/>
              <a:t>Colourless</a:t>
            </a:r>
            <a:r>
              <a:rPr lang="pl-PL" sz="2000" dirty="0" smtClean="0"/>
              <a:t> by-products</a:t>
            </a:r>
          </a:p>
          <a:p>
            <a:pPr marL="530225" indent="-530225">
              <a:buFont typeface="Wingdings" pitchFamily="2" charset="2"/>
              <a:buChar char="Ø"/>
            </a:pPr>
            <a:r>
              <a:rPr lang="pl-PL" sz="2000" dirty="0" err="1" smtClean="0"/>
              <a:t>Intermediates</a:t>
            </a:r>
            <a:r>
              <a:rPr lang="pl-PL" sz="2000" dirty="0" smtClean="0"/>
              <a:t> </a:t>
            </a:r>
            <a:r>
              <a:rPr lang="pl-PL" sz="2000" dirty="0" err="1" smtClean="0"/>
              <a:t>with</a:t>
            </a:r>
            <a:r>
              <a:rPr lang="pl-PL" sz="2000" dirty="0" smtClean="0"/>
              <a:t> </a:t>
            </a:r>
            <a:r>
              <a:rPr lang="pl-PL" sz="2000" dirty="0" err="1" smtClean="0"/>
              <a:t>absorption</a:t>
            </a:r>
            <a:r>
              <a:rPr lang="pl-PL" sz="2000" dirty="0" smtClean="0"/>
              <a:t> </a:t>
            </a:r>
            <a:r>
              <a:rPr lang="pl-PL" sz="2000" dirty="0" err="1" smtClean="0"/>
              <a:t>at</a:t>
            </a:r>
            <a:r>
              <a:rPr lang="pl-PL" sz="2000" dirty="0" smtClean="0"/>
              <a:t> 205 </a:t>
            </a:r>
            <a:r>
              <a:rPr lang="pl-PL" sz="2000" dirty="0" err="1" smtClean="0"/>
              <a:t>nm</a:t>
            </a:r>
            <a:endParaRPr lang="pl-PL" sz="2000" dirty="0" smtClean="0"/>
          </a:p>
          <a:p>
            <a:endParaRPr lang="pl-PL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3351853" cy="491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071538" y="528638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Degradation</a:t>
            </a:r>
            <a:r>
              <a:rPr lang="pl-PL" dirty="0" smtClean="0"/>
              <a:t> </a:t>
            </a:r>
            <a:r>
              <a:rPr lang="pl-PL" dirty="0" err="1" smtClean="0"/>
              <a:t>mechanism</a:t>
            </a:r>
            <a:r>
              <a:rPr lang="pl-PL" dirty="0" smtClean="0"/>
              <a:t> </a:t>
            </a:r>
            <a:r>
              <a:rPr lang="pl-PL" dirty="0" err="1" smtClean="0"/>
              <a:t>proposed</a:t>
            </a:r>
            <a:r>
              <a:rPr lang="pl-PL" dirty="0" smtClean="0"/>
              <a:t> by Huang </a:t>
            </a:r>
            <a:r>
              <a:rPr lang="pl-PL" i="1" dirty="0" smtClean="0"/>
              <a:t>et al.  </a:t>
            </a:r>
            <a:r>
              <a:rPr lang="pl-PL" i="1" dirty="0" err="1" smtClean="0"/>
              <a:t>Chem</a:t>
            </a:r>
            <a:r>
              <a:rPr lang="pl-PL" i="1" dirty="0" smtClean="0"/>
              <a:t> </a:t>
            </a:r>
            <a:r>
              <a:rPr lang="pl-PL" i="1" dirty="0" err="1" smtClean="0"/>
              <a:t>Eng</a:t>
            </a:r>
            <a:r>
              <a:rPr lang="pl-PL" i="1" dirty="0" smtClean="0"/>
              <a:t>. J. , 2010</a:t>
            </a:r>
            <a:endParaRPr lang="pl-P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B3E1C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B3E1C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4631</TotalTime>
  <Words>1216</Words>
  <Application>Microsoft Office PowerPoint</Application>
  <PresentationFormat>Pokaz na ekranie (4:3)</PresentationFormat>
  <Paragraphs>101</Paragraphs>
  <Slides>11</Slides>
  <Notes>9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3" baseType="lpstr">
      <vt:lpstr>Motyw pakietu Office</vt:lpstr>
      <vt:lpstr>Graph</vt:lpstr>
      <vt:lpstr>Slajd 1</vt:lpstr>
      <vt:lpstr>Motivation</vt:lpstr>
      <vt:lpstr>Experimental setup</vt:lpstr>
      <vt:lpstr>Experimental setup</vt:lpstr>
      <vt:lpstr>Experimental setup</vt:lpstr>
      <vt:lpstr>Results</vt:lpstr>
      <vt:lpstr>Results</vt:lpstr>
      <vt:lpstr>Results</vt:lpstr>
      <vt:lpstr>Methylene blue degradation</vt:lpstr>
      <vt:lpstr>Conclusions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Decoloration of water contaminated by dyes using non-thermal plasma </dc:title>
  <dc:creator>Tomasz Izdebski</dc:creator>
  <cp:lastModifiedBy>Twoja nazwa użytkownika</cp:lastModifiedBy>
  <cp:revision>90</cp:revision>
  <dcterms:created xsi:type="dcterms:W3CDTF">2012-09-06T09:52:07Z</dcterms:created>
  <dcterms:modified xsi:type="dcterms:W3CDTF">2012-09-13T09:32:25Z</dcterms:modified>
</cp:coreProperties>
</file>